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80" r:id="rId3"/>
    <p:sldId id="258" r:id="rId4"/>
    <p:sldId id="271" r:id="rId5"/>
    <p:sldId id="270" r:id="rId6"/>
    <p:sldId id="281" r:id="rId7"/>
    <p:sldId id="283" r:id="rId8"/>
    <p:sldId id="285" r:id="rId9"/>
    <p:sldId id="284" r:id="rId10"/>
    <p:sldId id="286" r:id="rId11"/>
    <p:sldId id="265" r:id="rId12"/>
    <p:sldId id="260" r:id="rId13"/>
    <p:sldId id="261" r:id="rId14"/>
    <p:sldId id="262" r:id="rId15"/>
    <p:sldId id="282" r:id="rId16"/>
    <p:sldId id="263" r:id="rId17"/>
    <p:sldId id="266" r:id="rId18"/>
    <p:sldId id="267" r:id="rId19"/>
    <p:sldId id="268" r:id="rId20"/>
    <p:sldId id="269" r:id="rId21"/>
    <p:sldId id="274" r:id="rId22"/>
    <p:sldId id="276" r:id="rId23"/>
    <p:sldId id="275" r:id="rId24"/>
    <p:sldId id="277" r:id="rId25"/>
    <p:sldId id="288" r:id="rId26"/>
    <p:sldId id="289" r:id="rId27"/>
    <p:sldId id="264" r:id="rId28"/>
    <p:sldId id="259" r:id="rId29"/>
    <p:sldId id="290" r:id="rId30"/>
    <p:sldId id="292" r:id="rId31"/>
    <p:sldId id="293" r:id="rId32"/>
    <p:sldId id="294" r:id="rId33"/>
    <p:sldId id="291" r:id="rId34"/>
    <p:sldId id="278" r:id="rId35"/>
    <p:sldId id="27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4"/>
    <p:restoredTop sz="94633"/>
  </p:normalViewPr>
  <p:slideViewPr>
    <p:cSldViewPr snapToGrid="0" snapToObjects="1">
      <p:cViewPr varScale="1">
        <p:scale>
          <a:sx n="85" d="100"/>
          <a:sy n="85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C2E29-0EB1-5F4E-9B2A-8F7945E53608}" type="datetimeFigureOut">
              <a:rPr lang="en-US" smtClean="0"/>
              <a:t>2/12/16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8A0A2-0E77-BF41-9334-001D574F3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46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Catherine’s session is being inserted next . All others pushed out.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8A0A2-0E77-BF41-9334-001D574F37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77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Photos of yourself please</a:t>
            </a:r>
            <a:r>
              <a:rPr lang="en-US" baseline="0" dirty="0" smtClean="0"/>
              <a:t> – For recognition / empathy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8A0A2-0E77-BF41-9334-001D574F3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48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Manually because students miss the deadline. MOOCs</a:t>
            </a:r>
            <a:r>
              <a:rPr lang="en-US" baseline="0" dirty="0" smtClean="0"/>
              <a:t> don’t care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8A0A2-0E77-BF41-9334-001D574F37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15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IE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IE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2/12/16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IE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IE" smtClean="0"/>
              <a:t>Click to edit Master text styles</a:t>
            </a:r>
          </a:p>
          <a:p>
            <a:pPr lvl="1"/>
            <a:r>
              <a:rPr lang="en-IE" smtClean="0"/>
              <a:t>Second level</a:t>
            </a:r>
          </a:p>
          <a:p>
            <a:pPr lvl="2"/>
            <a:r>
              <a:rPr lang="en-IE" smtClean="0"/>
              <a:t>Third level</a:t>
            </a:r>
          </a:p>
          <a:p>
            <a:pPr lvl="3"/>
            <a:r>
              <a:rPr lang="en-IE" smtClean="0"/>
              <a:t>Fourth level</a:t>
            </a:r>
          </a:p>
          <a:p>
            <a:pPr lvl="4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ed.ted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docs.google.com/document/d/1-GfUOeNFh0Px8b9dxPcE6NnrRiEyLxAEKDiQh8fyv28/edit?usp=sharing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ed.ted.com/on/yCkhrcEk" TargetMode="External"/><Relationship Id="rId5" Type="http://schemas.openxmlformats.org/officeDocument/2006/relationships/hyperlink" Target="http://ed.ted.com/on/c1Lg8igN" TargetMode="External"/><Relationship Id="rId6" Type="http://schemas.openxmlformats.org/officeDocument/2006/relationships/hyperlink" Target="http://ed.ted.com/on/VIJerOSd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ed.ted.com/on/k8vDThMw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Blended Learning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– F2F SESSION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417232"/>
          </a:xfrm>
        </p:spPr>
        <p:txBody>
          <a:bodyPr>
            <a:normAutofit/>
          </a:bodyPr>
          <a:lstStyle/>
          <a:p>
            <a:r>
              <a:rPr lang="en-US" b="1" dirty="0"/>
              <a:t>TITLE</a:t>
            </a:r>
            <a:r>
              <a:rPr lang="en-US" dirty="0"/>
              <a:t>: EXISTING &amp; </a:t>
            </a:r>
            <a:r>
              <a:rPr lang="en-US" dirty="0" smtClean="0"/>
              <a:t>EMERGING TECHNOLOGIES</a:t>
            </a:r>
          </a:p>
          <a:p>
            <a:r>
              <a:rPr lang="en-US" b="1" dirty="0" smtClean="0"/>
              <a:t>FACILITATOR</a:t>
            </a:r>
            <a:r>
              <a:rPr lang="en-US" dirty="0" smtClean="0"/>
              <a:t>: </a:t>
            </a:r>
            <a:r>
              <a:rPr lang="en-US" dirty="0"/>
              <a:t>COLM DUNPHY</a:t>
            </a:r>
          </a:p>
          <a:p>
            <a:r>
              <a:rPr lang="en-US" b="1" dirty="0"/>
              <a:t>DATE/TIME</a:t>
            </a:r>
            <a:r>
              <a:rPr lang="en-US" dirty="0"/>
              <a:t>: </a:t>
            </a:r>
            <a:r>
              <a:rPr lang="en-US" dirty="0" smtClean="0"/>
              <a:t>FRIDAY 12 FEB 2016, 9.30 – 13.15 GMT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566" y="5679885"/>
            <a:ext cx="236047" cy="19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80613" y="5621994"/>
            <a:ext cx="1302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#WITBLEET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570" y="2870791"/>
            <a:ext cx="1489522" cy="190658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4517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1485" y="5069541"/>
            <a:ext cx="6369280" cy="1465730"/>
          </a:xfrm>
        </p:spPr>
        <p:txBody>
          <a:bodyPr>
            <a:normAutofit/>
          </a:bodyPr>
          <a:lstStyle/>
          <a:p>
            <a:r>
              <a:rPr lang="en-US" dirty="0" smtClean="0"/>
              <a:t>You signed up to </a:t>
            </a:r>
            <a:r>
              <a:rPr lang="en-US" b="1" dirty="0" err="1" smtClean="0"/>
              <a:t>TedEd</a:t>
            </a:r>
            <a:r>
              <a:rPr lang="en-US" dirty="0" smtClean="0"/>
              <a:t> before class (</a:t>
            </a:r>
            <a:r>
              <a:rPr lang="en-US" dirty="0" smtClean="0">
                <a:hlinkClick r:id="rId2"/>
              </a:rPr>
              <a:t>ed.ted.com)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Now create a short lesson for your own video, </a:t>
            </a:r>
            <a:br>
              <a:rPr lang="en-US" dirty="0" smtClean="0"/>
            </a:br>
            <a:r>
              <a:rPr lang="en-US" dirty="0" smtClean="0"/>
              <a:t>or for a video you use in class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265" y="1080309"/>
            <a:ext cx="4553468" cy="336604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765" y="3000487"/>
            <a:ext cx="4904565" cy="3407203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  <p:extLst>
      <p:ext uri="{BB962C8B-B14F-4D97-AF65-F5344CB8AC3E}">
        <p14:creationId xmlns:p14="http://schemas.microsoft.com/office/powerpoint/2010/main" val="175566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 REVIEW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122" y="3122737"/>
            <a:ext cx="1618418" cy="139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6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 Review (Moodle Workshop) - 1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Agreed published marking scheme (rubric)</a:t>
            </a:r>
          </a:p>
          <a:p>
            <a:r>
              <a:rPr lang="en-US" dirty="0" smtClean="0"/>
              <a:t>Clear for the student</a:t>
            </a:r>
          </a:p>
          <a:p>
            <a:r>
              <a:rPr lang="en-US" dirty="0" smtClean="0"/>
              <a:t>More involvement by student (and the lecturer in setting it up)</a:t>
            </a:r>
          </a:p>
          <a:p>
            <a:r>
              <a:rPr lang="en-US" dirty="0" smtClean="0"/>
              <a:t>Encourages </a:t>
            </a:r>
            <a:r>
              <a:rPr lang="en-US" b="1" dirty="0" smtClean="0"/>
              <a:t>reflection</a:t>
            </a:r>
          </a:p>
          <a:p>
            <a:r>
              <a:rPr lang="en-US" b="1" dirty="0" smtClean="0"/>
              <a:t>Feedback</a:t>
            </a:r>
          </a:p>
          <a:p>
            <a:r>
              <a:rPr lang="en-US" dirty="0" smtClean="0"/>
              <a:t>Graded by </a:t>
            </a:r>
            <a:r>
              <a:rPr lang="en-US" b="1" dirty="0" smtClean="0"/>
              <a:t>peers</a:t>
            </a:r>
            <a:r>
              <a:rPr lang="en-US" dirty="0" smtClean="0"/>
              <a:t> &gt; work harder</a:t>
            </a:r>
          </a:p>
          <a:p>
            <a:r>
              <a:rPr lang="en-US" dirty="0" smtClean="0"/>
              <a:t>Only way to work with massive classes (e.g. 50,000 students)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9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 (Moodle Workshop) -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42545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Takes time to learn, to setup, and </a:t>
            </a:r>
            <a:r>
              <a:rPr lang="en-US" dirty="0" err="1" smtClean="0"/>
              <a:t>adminsiter</a:t>
            </a:r>
            <a:endParaRPr lang="en-US" dirty="0" smtClean="0"/>
          </a:p>
          <a:p>
            <a:r>
              <a:rPr lang="en-US" b="1" dirty="0" smtClean="0"/>
              <a:t>5 Stage Activity</a:t>
            </a:r>
            <a:r>
              <a:rPr lang="en-US" dirty="0" smtClean="0"/>
              <a:t>, you should enable each stage manually usually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Teacher </a:t>
            </a:r>
            <a:r>
              <a:rPr lang="en-US" b="1" dirty="0" smtClean="0"/>
              <a:t>Setup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b="1" dirty="0" smtClean="0">
                <a:solidFill>
                  <a:schemeClr val="accent1"/>
                </a:solidFill>
              </a:rPr>
              <a:t>Describe</a:t>
            </a:r>
            <a:r>
              <a:rPr lang="en-US" dirty="0" smtClean="0"/>
              <a:t> the assessment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Explain how to </a:t>
            </a:r>
            <a:r>
              <a:rPr lang="en-US" b="1" dirty="0" smtClean="0">
                <a:solidFill>
                  <a:schemeClr val="accent1"/>
                </a:solidFill>
              </a:rPr>
              <a:t>submit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Create the marking scheme / </a:t>
            </a:r>
            <a:r>
              <a:rPr lang="en-US" b="1" dirty="0" smtClean="0">
                <a:solidFill>
                  <a:schemeClr val="accent1"/>
                </a:solidFill>
              </a:rPr>
              <a:t>rubric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Provide an </a:t>
            </a:r>
            <a:r>
              <a:rPr lang="en-US" b="1" dirty="0" smtClean="0">
                <a:solidFill>
                  <a:schemeClr val="accent1"/>
                </a:solidFill>
              </a:rPr>
              <a:t>example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 smtClean="0"/>
              <a:t>Submission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Explain how to submit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b="1" dirty="0" smtClean="0">
                <a:solidFill>
                  <a:schemeClr val="accent1"/>
                </a:solidFill>
              </a:rPr>
              <a:t>Students submit </a:t>
            </a:r>
            <a:r>
              <a:rPr lang="en-US" dirty="0" smtClean="0"/>
              <a:t>their work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b="1" dirty="0" smtClean="0">
                <a:solidFill>
                  <a:schemeClr val="accent1"/>
                </a:solidFill>
              </a:rPr>
              <a:t>Allocate</a:t>
            </a:r>
            <a:r>
              <a:rPr lang="en-US" dirty="0" smtClean="0"/>
              <a:t>d to peers (use ODD number)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4254500"/>
          </a:xfrm>
        </p:spPr>
        <p:txBody>
          <a:bodyPr>
            <a:normAutofit fontScale="92500"/>
          </a:bodyPr>
          <a:lstStyle/>
          <a:p>
            <a:pPr marL="800100" lvl="1" indent="-342900">
              <a:buFont typeface="+mj-lt"/>
              <a:buAutoNum type="arabicPeriod" startAt="3"/>
            </a:pPr>
            <a:r>
              <a:rPr lang="en-US" b="1" dirty="0"/>
              <a:t>Assessment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Self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b="1" dirty="0" smtClean="0">
                <a:solidFill>
                  <a:schemeClr val="accent1"/>
                </a:solidFill>
              </a:rPr>
              <a:t>Peers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(ODD number)</a:t>
            </a:r>
            <a:endParaRPr lang="en-US" dirty="0"/>
          </a:p>
          <a:p>
            <a:pPr marL="1200150" lvl="2" indent="-342900"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T</a:t>
            </a:r>
            <a:r>
              <a:rPr lang="en-US" b="1" dirty="0" smtClean="0">
                <a:solidFill>
                  <a:schemeClr val="accent1"/>
                </a:solidFill>
              </a:rPr>
              <a:t>eacher</a:t>
            </a:r>
            <a:endParaRPr lang="en-US" b="1" dirty="0">
              <a:solidFill>
                <a:schemeClr val="accent1"/>
              </a:solidFill>
            </a:endParaRPr>
          </a:p>
          <a:p>
            <a:pPr marL="800100" lvl="1" indent="-342900">
              <a:buFont typeface="+mj-lt"/>
              <a:buAutoNum type="arabicPeriod" startAt="3"/>
            </a:pPr>
            <a:r>
              <a:rPr lang="en-US" b="1" dirty="0"/>
              <a:t>Grading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/>
              <a:t>Invisible to </a:t>
            </a:r>
            <a:r>
              <a:rPr lang="en-US" dirty="0" smtClean="0"/>
              <a:t>students</a:t>
            </a:r>
          </a:p>
          <a:p>
            <a:pPr marL="857250" lvl="2" indent="0">
              <a:buNone/>
            </a:pPr>
            <a:r>
              <a:rPr lang="en-US" dirty="0" smtClean="0"/>
              <a:t>Grade for </a:t>
            </a:r>
            <a:r>
              <a:rPr lang="en-US" b="1" dirty="0" smtClean="0">
                <a:solidFill>
                  <a:schemeClr val="accent1"/>
                </a:solidFill>
              </a:rPr>
              <a:t>submission (e.g. 80%)</a:t>
            </a:r>
          </a:p>
          <a:p>
            <a:pPr marL="857250" lvl="2" indent="0">
              <a:buNone/>
            </a:pPr>
            <a:r>
              <a:rPr lang="en-US" dirty="0" smtClean="0"/>
              <a:t>Grade for </a:t>
            </a:r>
            <a:r>
              <a:rPr lang="en-US" b="1" dirty="0" smtClean="0">
                <a:solidFill>
                  <a:schemeClr val="accent1"/>
                </a:solidFill>
              </a:rPr>
              <a:t>how the student assesses (e.g. 20%)</a:t>
            </a:r>
          </a:p>
          <a:p>
            <a:pPr marL="1314450" lvl="3" indent="0">
              <a:buNone/>
            </a:pPr>
            <a:r>
              <a:rPr lang="en-US" dirty="0" smtClean="0"/>
              <a:t>Based on </a:t>
            </a:r>
            <a:r>
              <a:rPr lang="en-US" dirty="0" err="1" smtClean="0"/>
              <a:t>std</a:t>
            </a:r>
            <a:r>
              <a:rPr lang="en-US" dirty="0" smtClean="0"/>
              <a:t> deviation from the star assessment</a:t>
            </a:r>
          </a:p>
          <a:p>
            <a:pPr marL="857250" lvl="2" indent="0">
              <a:buNone/>
            </a:pPr>
            <a:r>
              <a:rPr lang="en-US" dirty="0" smtClean="0"/>
              <a:t>Combined to give </a:t>
            </a:r>
            <a:r>
              <a:rPr lang="en-US" b="1" dirty="0" smtClean="0">
                <a:solidFill>
                  <a:schemeClr val="accent1"/>
                </a:solidFill>
              </a:rPr>
              <a:t>OVERALL Grade</a:t>
            </a:r>
            <a:endParaRPr lang="en-US" b="1" dirty="0">
              <a:solidFill>
                <a:schemeClr val="accent1"/>
              </a:solidFill>
            </a:endParaRPr>
          </a:p>
          <a:p>
            <a:pPr marL="800100" lvl="1" indent="-342900">
              <a:buFont typeface="+mj-lt"/>
              <a:buAutoNum type="arabicPeriod" startAt="3"/>
            </a:pPr>
            <a:r>
              <a:rPr lang="en-US" b="1" dirty="0"/>
              <a:t>Closed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dirty="0" smtClean="0"/>
              <a:t>Grades and comments </a:t>
            </a:r>
            <a:r>
              <a:rPr lang="en-US" dirty="0"/>
              <a:t>are now available to students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11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 (Moodle Workshop) -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3500"/>
            <a:ext cx="12192000" cy="272012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61848" y="3268717"/>
            <a:ext cx="1397876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41895" y="3690058"/>
            <a:ext cx="81305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22790" y="3942233"/>
            <a:ext cx="813059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1848" y="4184280"/>
            <a:ext cx="57400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52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10207811" cy="706964"/>
          </a:xfrm>
        </p:spPr>
        <p:txBody>
          <a:bodyPr/>
          <a:lstStyle/>
          <a:p>
            <a:r>
              <a:rPr lang="en-US" dirty="0" smtClean="0"/>
              <a:t>CASE STUDY: </a:t>
            </a:r>
            <a:r>
              <a:rPr lang="en-US" smtClean="0"/>
              <a:t>Music Keyboard Skills Video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10658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You really need to study the different phases and the requirements for each</a:t>
            </a:r>
          </a:p>
          <a:p>
            <a:r>
              <a:rPr lang="en-US" dirty="0" smtClean="0"/>
              <a:t>You need to be very clear about the assessment and the marking scheme / rubric before you start</a:t>
            </a:r>
          </a:p>
          <a:p>
            <a:r>
              <a:rPr lang="en-US" dirty="0" smtClean="0"/>
              <a:t>You need an example answer(s), and then you need to assess it</a:t>
            </a:r>
          </a:p>
          <a:p>
            <a:r>
              <a:rPr lang="en-US" dirty="0" smtClean="0"/>
              <a:t>Deadlines are really important for each stage. </a:t>
            </a:r>
          </a:p>
          <a:p>
            <a:r>
              <a:rPr lang="en-US" dirty="0" smtClean="0"/>
              <a:t>When students submit you need to allocate</a:t>
            </a:r>
          </a:p>
          <a:p>
            <a:r>
              <a:rPr lang="en-US" dirty="0" smtClean="0"/>
              <a:t>Then switch to assessment stage which also has a deadline</a:t>
            </a:r>
          </a:p>
          <a:p>
            <a:r>
              <a:rPr lang="en-US" dirty="0" smtClean="0"/>
              <a:t>The stages can be switched automatically but it’s ruthless!</a:t>
            </a:r>
          </a:p>
          <a:p>
            <a:r>
              <a:rPr lang="en-US" dirty="0" smtClean="0"/>
              <a:t>Results are surprisingly consistent. </a:t>
            </a:r>
          </a:p>
          <a:p>
            <a:r>
              <a:rPr lang="en-US" b="1" dirty="0" smtClean="0"/>
              <a:t>Apply the consistency to the right final grade is what I need to work on</a:t>
            </a:r>
          </a:p>
          <a:p>
            <a:pPr lvl="1"/>
            <a:r>
              <a:rPr lang="en-US" b="1" dirty="0" smtClean="0"/>
              <a:t>Just like you first written exam, it takes time to find the right balance of easy / hard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8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DOODLE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7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74061" cy="4713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87" y="834459"/>
            <a:ext cx="4574003" cy="4762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449" y="2761812"/>
            <a:ext cx="4423691" cy="390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7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04100" cy="5829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476" y="1040523"/>
            <a:ext cx="567326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06" y="1497724"/>
            <a:ext cx="5894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41379" cy="4585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03" y="1560786"/>
            <a:ext cx="5061567" cy="4029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55" y="2670327"/>
            <a:ext cx="4791635" cy="38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6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5053758" cy="4146924"/>
          </a:xfrm>
          <a:noFill/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 smtClean="0"/>
              <a:t>Blended Learning Intro</a:t>
            </a:r>
          </a:p>
          <a:p>
            <a:r>
              <a:rPr lang="en-US" dirty="0" smtClean="0"/>
              <a:t>Learning Theories – Catherine </a:t>
            </a:r>
          </a:p>
          <a:p>
            <a:r>
              <a:rPr lang="en-US" dirty="0" smtClean="0"/>
              <a:t>Models (Design) – Dominic</a:t>
            </a:r>
          </a:p>
          <a:p>
            <a:r>
              <a:rPr lang="en-US" dirty="0" smtClean="0"/>
              <a:t>Technology (Implementation) – </a:t>
            </a:r>
            <a:r>
              <a:rPr lang="en-US" dirty="0" err="1" smtClean="0"/>
              <a:t>Colm</a:t>
            </a:r>
            <a:endParaRPr lang="en-US" dirty="0" smtClean="0"/>
          </a:p>
          <a:p>
            <a:r>
              <a:rPr lang="en-US" dirty="0" smtClean="0"/>
              <a:t>Other Considerations - </a:t>
            </a:r>
            <a:r>
              <a:rPr lang="en-US" dirty="0" err="1" smtClean="0"/>
              <a:t>Áine</a:t>
            </a:r>
            <a:r>
              <a:rPr lang="en-US" dirty="0" smtClean="0"/>
              <a:t> &amp; </a:t>
            </a:r>
            <a:r>
              <a:rPr lang="en-US" dirty="0" err="1" smtClean="0"/>
              <a:t>Fionnuala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Culture</a:t>
            </a:r>
          </a:p>
          <a:p>
            <a:pPr lvl="1"/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Learning Spaces</a:t>
            </a:r>
          </a:p>
          <a:p>
            <a:r>
              <a:rPr lang="en-US" dirty="0" smtClean="0"/>
              <a:t>PD Week Sessions</a:t>
            </a:r>
          </a:p>
          <a:p>
            <a:r>
              <a:rPr lang="en-US" dirty="0" smtClean="0"/>
              <a:t>Assignment Workshop</a:t>
            </a:r>
          </a:p>
          <a:p>
            <a:r>
              <a:rPr lang="en-US" dirty="0" smtClean="0"/>
              <a:t>DEMO DAY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4171" y="2584824"/>
            <a:ext cx="5194394" cy="3416300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Before Class (TODOS)</a:t>
            </a:r>
          </a:p>
          <a:p>
            <a:r>
              <a:rPr lang="en-US" dirty="0" smtClean="0"/>
              <a:t>Optional Video Session (Adobe Connect)</a:t>
            </a:r>
          </a:p>
          <a:p>
            <a:r>
              <a:rPr lang="en-US" dirty="0" smtClean="0"/>
              <a:t>F2F</a:t>
            </a:r>
          </a:p>
          <a:p>
            <a:r>
              <a:rPr lang="en-US" dirty="0" smtClean="0"/>
              <a:t>Moodle Activities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9517" y="221549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SESSIONS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854171" y="2215492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Existing &amp; Emerging Technologies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09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333" y="0"/>
            <a:ext cx="5739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3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ADOBE CONNECT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SESSION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559" y="2677644"/>
            <a:ext cx="3417613" cy="86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is available in Moodle</a:t>
            </a:r>
          </a:p>
          <a:p>
            <a:r>
              <a:rPr lang="en-US" dirty="0" smtClean="0"/>
              <a:t>Slides are available in Moodle</a:t>
            </a:r>
          </a:p>
          <a:p>
            <a:r>
              <a:rPr lang="en-US" dirty="0" smtClean="0"/>
              <a:t>Discuss…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2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 BREAK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RESUME AT </a:t>
            </a:r>
            <a:r>
              <a:rPr lang="en-US" b="1" dirty="0" smtClean="0"/>
              <a:t>11.35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582" y="4244788"/>
            <a:ext cx="3810000" cy="21336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45014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BLENDED LEARNING TOOLKIT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GOOGLE DOCS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559" y="3995209"/>
            <a:ext cx="4730002" cy="256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9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Blended Learning Toolkit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 smtClean="0"/>
              <a:t>Collaborate and make it!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10732246" cy="99785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docs.google.com</a:t>
            </a:r>
            <a:r>
              <a:rPr lang="en-US" dirty="0">
                <a:hlinkClick r:id="rId2"/>
              </a:rPr>
              <a:t>/document/d/1-GfUOeNFh0Px8b9dxPcE6NnrRiEyLxAEKDiQh8fyv28/</a:t>
            </a:r>
            <a:r>
              <a:rPr lang="en-US" dirty="0" err="1">
                <a:hlinkClick r:id="rId2"/>
              </a:rPr>
              <a:t>edit?usp</a:t>
            </a:r>
            <a:r>
              <a:rPr lang="en-US" dirty="0">
                <a:hlinkClick r:id="rId2"/>
              </a:rPr>
              <a:t>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1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179"/>
            <a:ext cx="12192000" cy="61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1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ANALYTICS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4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Analytics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87798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Who engages?</a:t>
            </a:r>
          </a:p>
          <a:p>
            <a:r>
              <a:rPr lang="en-US" dirty="0" smtClean="0"/>
              <a:t>When?</a:t>
            </a:r>
          </a:p>
          <a:p>
            <a:r>
              <a:rPr lang="en-US" dirty="0" smtClean="0"/>
              <a:t>Week 6/7 dropout</a:t>
            </a:r>
          </a:p>
          <a:p>
            <a:r>
              <a:rPr lang="en-US" dirty="0" err="1" smtClean="0"/>
              <a:t>Moocs</a:t>
            </a:r>
            <a:endParaRPr lang="en-US" dirty="0" smtClean="0"/>
          </a:p>
          <a:p>
            <a:pPr lvl="1"/>
            <a:r>
              <a:rPr lang="en-US" dirty="0" smtClean="0"/>
              <a:t>Engagement?</a:t>
            </a:r>
          </a:p>
          <a:p>
            <a:pPr lvl="1"/>
            <a:r>
              <a:rPr lang="en-US" dirty="0" smtClean="0"/>
              <a:t>Disengagement?</a:t>
            </a:r>
          </a:p>
          <a:p>
            <a:pPr lvl="1"/>
            <a:r>
              <a:rPr lang="en-US" dirty="0" smtClean="0"/>
              <a:t>Why?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87798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Lecturer</a:t>
            </a:r>
          </a:p>
          <a:p>
            <a:r>
              <a:rPr lang="en-US" dirty="0" smtClean="0"/>
              <a:t>Strategic Management</a:t>
            </a:r>
          </a:p>
          <a:p>
            <a:r>
              <a:rPr lang="en-US" dirty="0" smtClean="0"/>
              <a:t>Measuring Modules</a:t>
            </a:r>
          </a:p>
          <a:p>
            <a:pPr lvl="1"/>
            <a:r>
              <a:rPr lang="en-US" dirty="0" err="1" smtClean="0"/>
              <a:t>Analyse</a:t>
            </a:r>
            <a:endParaRPr lang="en-US" dirty="0" smtClean="0"/>
          </a:p>
          <a:p>
            <a:pPr lvl="1"/>
            <a:r>
              <a:rPr lang="en-US" dirty="0" err="1" smtClean="0"/>
              <a:t>Clasify</a:t>
            </a:r>
            <a:endParaRPr lang="en-US" dirty="0" smtClean="0"/>
          </a:p>
          <a:p>
            <a:r>
              <a:rPr lang="en-US" dirty="0" smtClean="0"/>
              <a:t>DCU “</a:t>
            </a:r>
            <a:r>
              <a:rPr lang="en-US" b="1" dirty="0" err="1" smtClean="0"/>
              <a:t>PredictEd</a:t>
            </a:r>
            <a:r>
              <a:rPr lang="en-US" dirty="0" smtClean="0"/>
              <a:t>” project</a:t>
            </a:r>
          </a:p>
          <a:p>
            <a:pPr lvl="1"/>
            <a:r>
              <a:rPr lang="en-US" dirty="0" smtClean="0"/>
              <a:t>Student background</a:t>
            </a:r>
          </a:p>
          <a:p>
            <a:pPr lvl="2"/>
            <a:r>
              <a:rPr lang="en-US" dirty="0" smtClean="0"/>
              <a:t>Results</a:t>
            </a:r>
          </a:p>
          <a:p>
            <a:pPr lvl="2"/>
            <a:r>
              <a:rPr lang="en-US" dirty="0" smtClean="0"/>
              <a:t>Year 1 grades</a:t>
            </a:r>
          </a:p>
          <a:p>
            <a:pPr lvl="2"/>
            <a:r>
              <a:rPr lang="en-US" dirty="0" smtClean="0"/>
              <a:t>Secondary School</a:t>
            </a:r>
          </a:p>
          <a:p>
            <a:pPr lvl="1"/>
            <a:r>
              <a:rPr lang="en-US" dirty="0" smtClean="0"/>
              <a:t>What can we do to bolster support for students</a:t>
            </a:r>
          </a:p>
          <a:p>
            <a:pPr lvl="1"/>
            <a:r>
              <a:rPr lang="en-US" b="1" dirty="0" smtClean="0"/>
              <a:t>Retention</a:t>
            </a:r>
            <a:r>
              <a:rPr lang="en-US" dirty="0" smtClean="0"/>
              <a:t> – is now the main issue for retaining </a:t>
            </a:r>
            <a:r>
              <a:rPr lang="en-US" b="1" dirty="0" smtClean="0"/>
              <a:t>funding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4"/>
            <a:ext cx="4351025" cy="3187127"/>
          </a:xfrm>
        </p:spPr>
        <p:txBody>
          <a:bodyPr/>
          <a:lstStyle/>
          <a:p>
            <a:r>
              <a:rPr lang="en-US" dirty="0" smtClean="0"/>
              <a:t>BL @ WIT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9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–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730" y="2603499"/>
            <a:ext cx="5313082" cy="40180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09.30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Welcome </a:t>
            </a:r>
            <a:r>
              <a:rPr lang="en-US" dirty="0" smtClean="0"/>
              <a:t>(10 </a:t>
            </a:r>
            <a:r>
              <a:rPr lang="en-US" dirty="0" err="1" smtClean="0"/>
              <a:t>mins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Outline of the morning</a:t>
            </a:r>
          </a:p>
          <a:p>
            <a:pPr marL="0" indent="0">
              <a:buNone/>
            </a:pPr>
            <a:r>
              <a:rPr lang="en-US" dirty="0" smtClean="0"/>
              <a:t>09.40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Review of “Before Class”</a:t>
            </a:r>
            <a:r>
              <a:rPr lang="en-US" dirty="0" smtClean="0"/>
              <a:t>(40 </a:t>
            </a:r>
            <a:r>
              <a:rPr lang="en-US" dirty="0" err="1"/>
              <a:t>mins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TedEd</a:t>
            </a:r>
            <a:r>
              <a:rPr lang="en-US" dirty="0" smtClean="0"/>
              <a:t> Activity</a:t>
            </a:r>
          </a:p>
          <a:p>
            <a:pPr lvl="2"/>
            <a:r>
              <a:rPr lang="en-US" dirty="0"/>
              <a:t>Surprise </a:t>
            </a:r>
            <a:r>
              <a:rPr lang="en-US" dirty="0" smtClean="0"/>
              <a:t>1</a:t>
            </a:r>
          </a:p>
          <a:p>
            <a:pPr marL="0" indent="0">
              <a:buNone/>
            </a:pPr>
            <a:r>
              <a:rPr lang="en-US" dirty="0" smtClean="0"/>
              <a:t>10.20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Moodle Activities </a:t>
            </a:r>
            <a:r>
              <a:rPr lang="en-US" dirty="0" smtClean="0"/>
              <a:t>(10 </a:t>
            </a:r>
            <a:r>
              <a:rPr lang="en-US" dirty="0" err="1" smtClean="0"/>
              <a:t>mins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Quick Scan in student mode Choice, Feedback</a:t>
            </a:r>
          </a:p>
          <a:p>
            <a:pPr marL="0" indent="0">
              <a:buNone/>
            </a:pPr>
            <a:r>
              <a:rPr lang="en-US" dirty="0" smtClean="0"/>
              <a:t>10.30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Peer Review </a:t>
            </a:r>
            <a:r>
              <a:rPr lang="en-US" dirty="0" smtClean="0"/>
              <a:t>(20 </a:t>
            </a:r>
            <a:r>
              <a:rPr lang="en-US" dirty="0" err="1" smtClean="0"/>
              <a:t>mins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10.50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Doodle /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Wordle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(10 </a:t>
            </a:r>
            <a:r>
              <a:rPr lang="en-US" dirty="0" err="1"/>
              <a:t>mins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11.00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Adobe Connect </a:t>
            </a:r>
            <a:r>
              <a:rPr lang="en-US" dirty="0" smtClean="0"/>
              <a:t>(15 </a:t>
            </a:r>
            <a:r>
              <a:rPr lang="en-US" dirty="0" err="1"/>
              <a:t>mins</a:t>
            </a:r>
            <a:r>
              <a:rPr lang="en-US" dirty="0" smtClean="0"/>
              <a:t>)</a:t>
            </a:r>
          </a:p>
          <a:p>
            <a:pPr marL="1200150" lvl="4" indent="-285750"/>
            <a:r>
              <a:rPr lang="en-US" dirty="0"/>
              <a:t>Surprise </a:t>
            </a:r>
            <a:r>
              <a:rPr lang="en-US" dirty="0" smtClean="0"/>
              <a:t>2</a:t>
            </a:r>
            <a:endParaRPr lang="en-US" dirty="0"/>
          </a:p>
          <a:p>
            <a:pPr marL="0" indent="0">
              <a:buNone/>
            </a:pPr>
            <a:r>
              <a:rPr lang="en-US" b="1" dirty="0" smtClean="0"/>
              <a:t>11.15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COFFEE/TEA BREAK </a:t>
            </a:r>
            <a:r>
              <a:rPr lang="en-US" dirty="0"/>
              <a:t>( </a:t>
            </a:r>
            <a:r>
              <a:rPr lang="en-US" b="1" dirty="0" smtClean="0"/>
              <a:t>20</a:t>
            </a:r>
            <a:r>
              <a:rPr lang="en-US" dirty="0" smtClean="0"/>
              <a:t> </a:t>
            </a:r>
            <a:r>
              <a:rPr lang="en-US" b="1" dirty="0" err="1"/>
              <a:t>mins</a:t>
            </a:r>
            <a:r>
              <a:rPr lang="en-US" dirty="0" smtClean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60794" y="2603499"/>
            <a:ext cx="5983288" cy="40180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11.35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Collaboration – Blended Learning Toolkit </a:t>
            </a:r>
            <a:r>
              <a:rPr lang="en-US" dirty="0" smtClean="0"/>
              <a:t>(50 </a:t>
            </a:r>
            <a:r>
              <a:rPr lang="en-US" dirty="0" err="1" smtClean="0"/>
              <a:t>mins</a:t>
            </a:r>
            <a:r>
              <a:rPr lang="en-US" dirty="0" smtClean="0"/>
              <a:t>)</a:t>
            </a:r>
          </a:p>
          <a:p>
            <a:pPr marL="685800" lvl="2"/>
            <a:r>
              <a:rPr lang="en-US" dirty="0" smtClean="0"/>
              <a:t>You populate with your research (35)</a:t>
            </a:r>
          </a:p>
          <a:p>
            <a:pPr marL="685800" lvl="2"/>
            <a:r>
              <a:rPr lang="en-US" dirty="0" smtClean="0"/>
              <a:t>Suggested Examples (5)</a:t>
            </a:r>
          </a:p>
          <a:p>
            <a:pPr marL="685800" lvl="2"/>
            <a:r>
              <a:rPr lang="en-US" dirty="0" smtClean="0"/>
              <a:t>My Choices (10)</a:t>
            </a:r>
          </a:p>
          <a:p>
            <a:pPr marL="0" indent="0">
              <a:buNone/>
            </a:pPr>
            <a:r>
              <a:rPr lang="en-US" dirty="0"/>
              <a:t>12.25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Learning Analytics</a:t>
            </a:r>
            <a:r>
              <a:rPr lang="en-US" dirty="0" smtClean="0"/>
              <a:t>(5 </a:t>
            </a:r>
            <a:r>
              <a:rPr lang="en-US" dirty="0" err="1"/>
              <a:t>mins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12.30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BL At Wit Discussion </a:t>
            </a:r>
            <a:r>
              <a:rPr lang="en-US" dirty="0" smtClean="0"/>
              <a:t>(10 </a:t>
            </a:r>
            <a:r>
              <a:rPr lang="en-US" dirty="0" err="1"/>
              <a:t>mins</a:t>
            </a:r>
            <a:r>
              <a:rPr lang="en-US" dirty="0" smtClean="0"/>
              <a:t>)</a:t>
            </a:r>
          </a:p>
          <a:p>
            <a:pPr marL="742950" lvl="3" indent="-285750"/>
            <a:r>
              <a:rPr lang="en-US" dirty="0" smtClean="0"/>
              <a:t>Digital Champion</a:t>
            </a:r>
          </a:p>
          <a:p>
            <a:pPr marL="0" lvl="1" indent="0">
              <a:buNone/>
            </a:pPr>
            <a:r>
              <a:rPr lang="en-US" sz="1700" dirty="0" smtClean="0"/>
              <a:t>12.40 </a:t>
            </a:r>
            <a:r>
              <a:rPr lang="en-US" sz="1700" b="1" dirty="0">
                <a:solidFill>
                  <a:schemeClr val="accent6">
                    <a:lumMod val="75000"/>
                  </a:schemeClr>
                </a:solidFill>
              </a:rPr>
              <a:t>BLEET Examples </a:t>
            </a:r>
            <a:r>
              <a:rPr lang="en-US" sz="1700" dirty="0"/>
              <a:t>(15 </a:t>
            </a:r>
            <a:r>
              <a:rPr lang="en-US" sz="1700" dirty="0" err="1"/>
              <a:t>mins</a:t>
            </a:r>
            <a:r>
              <a:rPr lang="en-US" sz="1700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12.50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Assignment Discussion </a:t>
            </a:r>
            <a:r>
              <a:rPr lang="en-US" dirty="0"/>
              <a:t>(5 </a:t>
            </a:r>
            <a:r>
              <a:rPr lang="en-US" dirty="0" err="1"/>
              <a:t>mins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12.55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WRAP UP / LO / Qs </a:t>
            </a:r>
            <a:r>
              <a:rPr lang="en-US" dirty="0" smtClean="0"/>
              <a:t>(5 </a:t>
            </a:r>
            <a:r>
              <a:rPr lang="en-US" dirty="0" err="1"/>
              <a:t>mins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13.00 MISC / OVERRUN!</a:t>
            </a:r>
          </a:p>
          <a:p>
            <a:pPr marL="0" indent="0">
              <a:buNone/>
            </a:pPr>
            <a:r>
              <a:rPr lang="en-US" b="1" dirty="0" smtClean="0"/>
              <a:t>13.15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LUNCH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>
          <a:xfrm>
            <a:off x="576730" y="6158753"/>
            <a:ext cx="5380317" cy="4627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95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1" y="1053805"/>
            <a:ext cx="4726199" cy="39482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49406" y="1309872"/>
            <a:ext cx="5658887" cy="42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8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7070" y="1105785"/>
            <a:ext cx="6365358" cy="47740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14117" y="1702538"/>
            <a:ext cx="4774019" cy="358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3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19293" y="1408402"/>
            <a:ext cx="6150937" cy="40677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8013" y="1135691"/>
            <a:ext cx="6150935" cy="46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1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Bit.ly</a:t>
            </a:r>
            <a:endParaRPr lang="en-US" dirty="0" smtClean="0"/>
          </a:p>
          <a:p>
            <a:r>
              <a:rPr lang="en-US" dirty="0" smtClean="0"/>
              <a:t>Dropbox</a:t>
            </a:r>
          </a:p>
          <a:p>
            <a:r>
              <a:rPr lang="en-US" dirty="0" smtClean="0"/>
              <a:t>Google Docs</a:t>
            </a:r>
          </a:p>
          <a:p>
            <a:r>
              <a:rPr lang="en-US" dirty="0" err="1" smtClean="0"/>
              <a:t>SaveFrom.net</a:t>
            </a:r>
            <a:endParaRPr lang="en-US" dirty="0" smtClean="0"/>
          </a:p>
          <a:p>
            <a:r>
              <a:rPr lang="en-US" dirty="0" err="1" smtClean="0"/>
              <a:t>Keepvid.com</a:t>
            </a:r>
            <a:endParaRPr lang="en-US" dirty="0" smtClean="0"/>
          </a:p>
          <a:p>
            <a:r>
              <a:rPr lang="en-US" dirty="0" smtClean="0"/>
              <a:t>Movie Maker</a:t>
            </a:r>
          </a:p>
          <a:p>
            <a:r>
              <a:rPr lang="en-US" dirty="0" smtClean="0"/>
              <a:t>Adobe </a:t>
            </a:r>
            <a:r>
              <a:rPr lang="en-US" dirty="0" smtClean="0"/>
              <a:t>Acrobat Reader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470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4"/>
            <a:ext cx="4351025" cy="3187127"/>
          </a:xfrm>
        </p:spPr>
        <p:txBody>
          <a:bodyPr/>
          <a:lstStyle/>
          <a:p>
            <a:r>
              <a:rPr lang="en-US" dirty="0" smtClean="0"/>
              <a:t>EXAMPLES</a:t>
            </a:r>
            <a:br>
              <a:rPr lang="en-US" dirty="0" smtClean="0"/>
            </a:br>
            <a:r>
              <a:rPr lang="en-US" dirty="0" smtClean="0"/>
              <a:t>ASSIGNMENT</a:t>
            </a:r>
            <a:br>
              <a:rPr lang="en-US" dirty="0" smtClean="0"/>
            </a:br>
            <a:r>
              <a:rPr lang="en-US" dirty="0" smtClean="0"/>
              <a:t>DISCUSSION</a:t>
            </a:r>
            <a:br>
              <a:rPr lang="en-US" dirty="0" smtClean="0"/>
            </a:br>
            <a:r>
              <a:rPr lang="en-US" dirty="0" smtClean="0"/>
              <a:t>FINISH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Far too much to know it all</a:t>
            </a:r>
          </a:p>
          <a:p>
            <a:r>
              <a:rPr lang="en-US" dirty="0"/>
              <a:t>Improve what you have by adding </a:t>
            </a:r>
            <a:r>
              <a:rPr lang="en-US" b="1" dirty="0"/>
              <a:t>activities</a:t>
            </a:r>
            <a:r>
              <a:rPr lang="en-US" dirty="0"/>
              <a:t> and adding content to suit a </a:t>
            </a:r>
            <a:r>
              <a:rPr lang="en-US" b="1" dirty="0"/>
              <a:t>different learner type</a:t>
            </a:r>
          </a:p>
          <a:p>
            <a:r>
              <a:rPr lang="en-US" dirty="0"/>
              <a:t>Evaluate &amp; Improve your blended module with each delivery </a:t>
            </a:r>
            <a:r>
              <a:rPr lang="en-US" b="1" dirty="0"/>
              <a:t>iteration</a:t>
            </a:r>
          </a:p>
          <a:p>
            <a:r>
              <a:rPr lang="en-US" dirty="0"/>
              <a:t>Respect copyright but don’t be a slave to it</a:t>
            </a:r>
          </a:p>
          <a:p>
            <a:r>
              <a:rPr lang="en-US" b="1" dirty="0"/>
              <a:t>Cost / Benefit </a:t>
            </a:r>
            <a:r>
              <a:rPr lang="en-US" b="1" dirty="0" smtClean="0"/>
              <a:t>/ </a:t>
            </a:r>
            <a:r>
              <a:rPr lang="en-US" b="1" dirty="0"/>
              <a:t>T</a:t>
            </a:r>
            <a:r>
              <a:rPr lang="en-US" b="1" dirty="0" smtClean="0"/>
              <a:t>ime</a:t>
            </a:r>
            <a:endParaRPr lang="en-US" b="1" dirty="0"/>
          </a:p>
          <a:p>
            <a:r>
              <a:rPr lang="en-US" dirty="0"/>
              <a:t>I bet you’re already delivering in a web enhanced mode, maybe even blended mode.</a:t>
            </a:r>
          </a:p>
          <a:p>
            <a:r>
              <a:rPr lang="en-US" dirty="0" smtClean="0"/>
              <a:t>Hopefully you’re </a:t>
            </a:r>
            <a:r>
              <a:rPr lang="en-US" dirty="0"/>
              <a:t>better equipped to improve it now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/>
              <a:t>digital media, peer review, discussion, collaboration )</a:t>
            </a:r>
          </a:p>
          <a:p>
            <a:r>
              <a:rPr lang="en-US" dirty="0"/>
              <a:t>Thanks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60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“Before Class”</a:t>
            </a:r>
            <a:br>
              <a:rPr lang="en-US" dirty="0" smtClean="0"/>
            </a:br>
            <a:r>
              <a:rPr lang="en-US" dirty="0" smtClean="0"/>
              <a:t>- REVIEW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5296441" cy="2283824"/>
          </a:xfrm>
        </p:spPr>
        <p:txBody>
          <a:bodyPr/>
          <a:lstStyle/>
          <a:p>
            <a:r>
              <a:rPr lang="en-US" smtClean="0"/>
              <a:t>Mixture of LMS(MOODLE) &amp; WEB 2.0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4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611" y="1270000"/>
            <a:ext cx="2286000" cy="558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82309" y="54653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GROUP X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819993" y="54653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GROUP Y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995" y="1270000"/>
            <a:ext cx="25146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3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TODOs BEFORE CLASS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073" t="11494" r="34057" b="77150"/>
          <a:stretch/>
        </p:blipFill>
        <p:spPr>
          <a:xfrm>
            <a:off x="488732" y="2251911"/>
            <a:ext cx="5557856" cy="1246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995" t="72873" r="36790" b="21812"/>
          <a:stretch/>
        </p:blipFill>
        <p:spPr>
          <a:xfrm>
            <a:off x="504498" y="4505252"/>
            <a:ext cx="5298338" cy="583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258" t="34574" r="13186" b="60697"/>
          <a:stretch/>
        </p:blipFill>
        <p:spPr>
          <a:xfrm>
            <a:off x="409903" y="3440605"/>
            <a:ext cx="7677195" cy="5190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7745" t="50180" r="17904" b="43909"/>
          <a:stretch/>
        </p:blipFill>
        <p:spPr>
          <a:xfrm>
            <a:off x="362608" y="3887495"/>
            <a:ext cx="7266298" cy="648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8774" t="84368"/>
          <a:stretch/>
        </p:blipFill>
        <p:spPr>
          <a:xfrm>
            <a:off x="488732" y="5158115"/>
            <a:ext cx="8915429" cy="17156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1502" y="2328655"/>
            <a:ext cx="312906" cy="369332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1502" y="2896319"/>
            <a:ext cx="312906" cy="369332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smtClean="0"/>
              <a:t>2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01502" y="3427028"/>
            <a:ext cx="312906" cy="369332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smtClean="0"/>
              <a:t>3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01502" y="4027217"/>
            <a:ext cx="312906" cy="369332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smtClean="0"/>
              <a:t>4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1502" y="4599734"/>
            <a:ext cx="312906" cy="369332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smtClean="0"/>
              <a:t>5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1502" y="5159373"/>
            <a:ext cx="312906" cy="369332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/>
              <a:t>6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01502" y="5831274"/>
            <a:ext cx="312906" cy="369332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smtClean="0"/>
              <a:t>7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01502" y="6488668"/>
            <a:ext cx="312906" cy="369332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405035" y="2179335"/>
            <a:ext cx="3336170" cy="452431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Lets run some </a:t>
            </a:r>
          </a:p>
          <a:p>
            <a:r>
              <a:rPr lang="en-US" sz="3600" dirty="0" smtClean="0"/>
              <a:t>POLLs:</a:t>
            </a:r>
          </a:p>
          <a:p>
            <a:endParaRPr lang="en-US" sz="3600" dirty="0" smtClean="0"/>
          </a:p>
          <a:p>
            <a:pPr marL="571500" indent="-571500">
              <a:buFontTx/>
              <a:buChar char="-"/>
            </a:pPr>
            <a:r>
              <a:rPr lang="en-US" sz="3600" dirty="0" smtClean="0"/>
              <a:t>Moodle </a:t>
            </a:r>
            <a:br>
              <a:rPr lang="en-US" sz="3600" dirty="0" smtClean="0"/>
            </a:br>
            <a:r>
              <a:rPr lang="en-US" sz="3600" dirty="0" smtClean="0"/>
              <a:t>Feedback</a:t>
            </a:r>
          </a:p>
          <a:p>
            <a:pPr marL="571500" indent="-571500">
              <a:buFontTx/>
              <a:buChar char="-"/>
            </a:pPr>
            <a:endParaRPr lang="en-US" sz="3600" dirty="0" smtClean="0"/>
          </a:p>
          <a:p>
            <a:pPr marL="571500" indent="-571500">
              <a:buFontTx/>
              <a:buChar char="-"/>
            </a:pPr>
            <a:r>
              <a:rPr lang="en-US" sz="3600" dirty="0" smtClean="0"/>
              <a:t>Google </a:t>
            </a:r>
            <a:br>
              <a:rPr lang="en-US" sz="3600" dirty="0" smtClean="0"/>
            </a:br>
            <a:r>
              <a:rPr lang="en-US" sz="3600" dirty="0" smtClean="0"/>
              <a:t>Forms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472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3852518"/>
            <a:ext cx="10503646" cy="692588"/>
          </a:xfrm>
        </p:spPr>
        <p:txBody>
          <a:bodyPr>
            <a:normAutofit fontScale="85000" lnSpcReduction="10000"/>
          </a:bodyPr>
          <a:lstStyle/>
          <a:p>
            <a:r>
              <a:rPr lang="en-US" sz="2800" b="1" dirty="0" smtClean="0"/>
              <a:t>Substance</a:t>
            </a:r>
            <a:r>
              <a:rPr lang="en-US" sz="2800" dirty="0" smtClean="0"/>
              <a:t> is more important than style, But </a:t>
            </a:r>
            <a:r>
              <a:rPr lang="en-US" sz="2800" b="1" dirty="0" smtClean="0"/>
              <a:t>Style</a:t>
            </a:r>
            <a:r>
              <a:rPr lang="en-US" sz="2800" dirty="0" smtClean="0"/>
              <a:t> </a:t>
            </a:r>
            <a:r>
              <a:rPr lang="en-US" sz="2800" smtClean="0"/>
              <a:t>is very important</a:t>
            </a:r>
            <a:r>
              <a:rPr lang="en-US" sz="2800" dirty="0" smtClean="0"/>
              <a:t>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99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0286" y="445549"/>
            <a:ext cx="7427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 </a:t>
            </a:r>
            <a:r>
              <a:rPr lang="en-US" sz="2400" dirty="0" smtClean="0">
                <a:hlinkClick r:id="rId2"/>
              </a:rPr>
              <a:t>Alternative </a:t>
            </a:r>
            <a:r>
              <a:rPr lang="en-US" sz="2400" dirty="0" smtClean="0"/>
              <a:t>to last week’s Moodle experience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86" y="907214"/>
            <a:ext cx="9620843" cy="566855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5" name="Rectangle 4">
            <a:hlinkClick r:id="rId2"/>
          </p:cNvPr>
          <p:cNvSpPr/>
          <p:nvPr/>
        </p:nvSpPr>
        <p:spPr>
          <a:xfrm>
            <a:off x="6548718" y="3106271"/>
            <a:ext cx="1775011" cy="2864223"/>
          </a:xfrm>
          <a:prstGeom prst="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/>
          </p:cNvPr>
          <p:cNvSpPr/>
          <p:nvPr/>
        </p:nvSpPr>
        <p:spPr>
          <a:xfrm>
            <a:off x="2823883" y="3133165"/>
            <a:ext cx="1815352" cy="2837329"/>
          </a:xfrm>
          <a:prstGeom prst="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5"/>
          </p:cNvPr>
          <p:cNvSpPr/>
          <p:nvPr/>
        </p:nvSpPr>
        <p:spPr>
          <a:xfrm>
            <a:off x="4693024" y="3106271"/>
            <a:ext cx="1775011" cy="2864223"/>
          </a:xfrm>
          <a:prstGeom prst="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6"/>
          </p:cNvPr>
          <p:cNvSpPr/>
          <p:nvPr/>
        </p:nvSpPr>
        <p:spPr>
          <a:xfrm>
            <a:off x="8417859" y="3106271"/>
            <a:ext cx="1775011" cy="2864223"/>
          </a:xfrm>
          <a:prstGeom prst="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95082" y="581958"/>
            <a:ext cx="9129713" cy="56261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83323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557</TotalTime>
  <Words>838</Words>
  <Application>Microsoft Macintosh PowerPoint</Application>
  <PresentationFormat>Widescreen</PresentationFormat>
  <Paragraphs>180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Century Gothic</vt:lpstr>
      <vt:lpstr>Wingdings 3</vt:lpstr>
      <vt:lpstr>Arial</vt:lpstr>
      <vt:lpstr>Ion Boardroom</vt:lpstr>
      <vt:lpstr>Blended Learning  – F2F SESSION</vt:lpstr>
      <vt:lpstr>RECAP</vt:lpstr>
      <vt:lpstr>CLASS – PLAN</vt:lpstr>
      <vt:lpstr>“Before Class” - REVIEW</vt:lpstr>
      <vt:lpstr>PowerPoint Presentation</vt:lpstr>
      <vt:lpstr>TODOs BEFORE CLASS</vt:lpstr>
      <vt:lpstr>The Look</vt:lpstr>
      <vt:lpstr>PowerPoint Presentation</vt:lpstr>
      <vt:lpstr>PowerPoint Presentation</vt:lpstr>
      <vt:lpstr>Activity</vt:lpstr>
      <vt:lpstr>PEER REVIEW</vt:lpstr>
      <vt:lpstr>Peer Review (Moodle Workshop) - 1</vt:lpstr>
      <vt:lpstr>Peer Review (Moodle Workshop) - 2</vt:lpstr>
      <vt:lpstr>Peer Review (Moodle Workshop) - 3</vt:lpstr>
      <vt:lpstr>CASE STUDY: Music Keyboard Skills Video Test</vt:lpstr>
      <vt:lpstr>DOODLE</vt:lpstr>
      <vt:lpstr>PowerPoint Presentation</vt:lpstr>
      <vt:lpstr>PowerPoint Presentation</vt:lpstr>
      <vt:lpstr>PowerPoint Presentation</vt:lpstr>
      <vt:lpstr>PowerPoint Presentation</vt:lpstr>
      <vt:lpstr>ADOBE CONNECT</vt:lpstr>
      <vt:lpstr>PowerPoint Presentation</vt:lpstr>
      <vt:lpstr>TEA BREAK</vt:lpstr>
      <vt:lpstr>BLENDED LEARNING TOOLKIT</vt:lpstr>
      <vt:lpstr>Our Blended Learning Toolkit</vt:lpstr>
      <vt:lpstr>PowerPoint Presentation</vt:lpstr>
      <vt:lpstr>LEARNING ANALYTICS</vt:lpstr>
      <vt:lpstr>Learning Analytics</vt:lpstr>
      <vt:lpstr>BL @ WIT</vt:lpstr>
      <vt:lpstr>PowerPoint Presentation</vt:lpstr>
      <vt:lpstr>PowerPoint Presentation</vt:lpstr>
      <vt:lpstr>PowerPoint Presentation</vt:lpstr>
      <vt:lpstr>MISC</vt:lpstr>
      <vt:lpstr>EXAMPLES ASSIGNMENT DISCUSSION FINISH</vt:lpstr>
      <vt:lpstr>FINAL WORDS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Blended Learning  – F2F SESSION</dc:title>
  <dc:creator>Colm Dunphy</dc:creator>
  <cp:lastModifiedBy>Colm Dunphy</cp:lastModifiedBy>
  <cp:revision>99</cp:revision>
  <dcterms:created xsi:type="dcterms:W3CDTF">2015-11-06T02:56:59Z</dcterms:created>
  <dcterms:modified xsi:type="dcterms:W3CDTF">2016-02-12T09:24:48Z</dcterms:modified>
</cp:coreProperties>
</file>